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4" r:id="rId6"/>
    <p:sldId id="263" r:id="rId7"/>
    <p:sldId id="265" r:id="rId8"/>
    <p:sldId id="266" r:id="rId9"/>
    <p:sldId id="272" r:id="rId10"/>
    <p:sldId id="270" r:id="rId11"/>
    <p:sldId id="271" r:id="rId12"/>
    <p:sldId id="267" r:id="rId13"/>
    <p:sldId id="262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D6E7"/>
    <a:srgbClr val="2804C0"/>
    <a:srgbClr val="6699FF"/>
    <a:srgbClr val="800080"/>
    <a:srgbClr val="8FD1E1"/>
    <a:srgbClr val="00FF99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0827F3-985A-4576-ABEF-D00B8A253957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94A1AE1-89FF-4A1C-942E-7A53B0D57B1B}" type="pres">
      <dgm:prSet presAssocID="{9C0827F3-985A-4576-ABEF-D00B8A25395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51D95025-6527-411C-A40F-F119C169E276}" type="presOf" srcId="{9C0827F3-985A-4576-ABEF-D00B8A253957}" destId="{A94A1AE1-89FF-4A1C-942E-7A53B0D57B1B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3FC683-4280-4CAE-B6F0-2FCC65630033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87A8B6D-2C48-49CB-847F-4084DC127A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/>
              </a:rPr>
              <a:t>«Образование общее и дополнительное. Вместе или врозь?»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СЕТЕВОЕ  ВЗАИМОДЕЙСТВИЕ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Муниципальное бюджетное учреждение дополнительного образования</a:t>
            </a:r>
          </a:p>
          <a:p>
            <a:pPr algn="ctr"/>
            <a:r>
              <a:rPr lang="ru-RU" dirty="0" smtClean="0"/>
              <a:t>«Центр технического творчества»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45224"/>
            <a:ext cx="1775437" cy="125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96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18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59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СЕТЕВОЕ ВЗАИМОДЕЙСТВИЕ С ДОУ</a:t>
            </a:r>
            <a:endParaRPr lang="ru-RU" sz="44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239279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2512" y="5085184"/>
            <a:ext cx="8226052" cy="1077218"/>
          </a:xfrm>
          <a:prstGeom prst="rect">
            <a:avLst/>
          </a:prstGeom>
          <a:solidFill>
            <a:srgbClr val="6699FF"/>
          </a:soli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МБ УДО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«Центр технического творчества»</a:t>
            </a:r>
            <a:endParaRPr lang="ru-RU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2154516"/>
            <a:ext cx="2664296" cy="954107"/>
          </a:xfrm>
          <a:prstGeom prst="rect">
            <a:avLst/>
          </a:prstGeom>
          <a:solidFill>
            <a:srgbClr val="8FD1E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/>
              </a:rPr>
              <a:t>МКДОУ «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/>
              </a:rPr>
              <a:t>Дюймовочка</a:t>
            </a:r>
            <a:r>
              <a:rPr lang="ru-RU" sz="2800" b="1" dirty="0" smtClean="0">
                <a:solidFill>
                  <a:srgbClr val="7030A0"/>
                </a:solidFill>
                <a:latin typeface="Times New Roman"/>
              </a:rPr>
              <a:t>» 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276" y="2154516"/>
            <a:ext cx="267652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228184" y="2145009"/>
            <a:ext cx="2664296" cy="954107"/>
          </a:xfrm>
          <a:prstGeom prst="rect">
            <a:avLst/>
          </a:prstGeom>
          <a:solidFill>
            <a:srgbClr val="8FD1E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804C0"/>
                </a:solidFill>
                <a:latin typeface="Times New Roman"/>
              </a:rPr>
              <a:t>МКДОУ «Родничок»</a:t>
            </a:r>
            <a:endParaRPr lang="ru-RU" sz="2800" dirty="0">
              <a:solidFill>
                <a:srgbClr val="2804C0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2164022"/>
            <a:ext cx="2304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800080"/>
                </a:solidFill>
                <a:latin typeface="Times New Roman"/>
                <a:ea typeface="Calibri"/>
              </a:rPr>
              <a:t>МКДОУ «Ручеек» </a:t>
            </a:r>
            <a:endParaRPr lang="ru-RU" sz="2800" dirty="0">
              <a:solidFill>
                <a:srgbClr val="80008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480270" y="3482707"/>
            <a:ext cx="360040" cy="1440160"/>
          </a:xfrm>
          <a:prstGeom prst="straightConnector1">
            <a:avLst/>
          </a:prstGeom>
          <a:ln w="76200">
            <a:solidFill>
              <a:srgbClr val="2804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7128284" y="3482707"/>
            <a:ext cx="360040" cy="1440160"/>
          </a:xfrm>
          <a:prstGeom prst="straightConnector1">
            <a:avLst/>
          </a:prstGeom>
          <a:ln w="76200">
            <a:solidFill>
              <a:srgbClr val="2804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519424" y="3429000"/>
            <a:ext cx="43642" cy="1456154"/>
          </a:xfrm>
          <a:prstGeom prst="straightConnector1">
            <a:avLst/>
          </a:prstGeom>
          <a:ln w="76200">
            <a:solidFill>
              <a:srgbClr val="2804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95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СЕТЕВОЕ ВЗАИМОДЕЙСТВИЕ С ДОУ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700808"/>
            <a:ext cx="7416824" cy="1107996"/>
          </a:xfrm>
          <a:prstGeom prst="rect">
            <a:avLst/>
          </a:prstGeom>
          <a:solidFill>
            <a:srgbClr val="8FD1E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Дополнительная общеобразовательная общеразвивающая программа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технической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направленности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«Малая техническая академия»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532" y="2942991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Цель: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развитие интеллектуально-творческого потенциала личности ребёнка путём формирования его исследовательских способностей.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7524" y="3687415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800080"/>
                </a:solidFill>
                <a:latin typeface="Arial" pitchFamily="34" charset="0"/>
                <a:cs typeface="Arial" pitchFamily="34" charset="0"/>
              </a:rPr>
              <a:t>Программа </a:t>
            </a:r>
            <a:r>
              <a:rPr lang="ru-RU" b="1" dirty="0">
                <a:solidFill>
                  <a:srgbClr val="800080"/>
                </a:solidFill>
                <a:latin typeface="Arial" pitchFamily="34" charset="0"/>
                <a:cs typeface="Arial" pitchFamily="34" charset="0"/>
              </a:rPr>
              <a:t>состоит из двух модулей: </a:t>
            </a:r>
            <a:endParaRPr lang="ru-RU" b="1" dirty="0" smtClean="0">
              <a:solidFill>
                <a:srgbClr val="800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138" y="4043491"/>
            <a:ext cx="392443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«Мастерская физических процессов и явлений»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60032" y="4067254"/>
            <a:ext cx="392443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«Мастерская технического проектирования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644453"/>
              </p:ext>
            </p:extLst>
          </p:nvPr>
        </p:nvGraphicFramePr>
        <p:xfrm>
          <a:off x="359532" y="4941168"/>
          <a:ext cx="4068452" cy="14612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8452"/>
              </a:tblGrid>
              <a:tr h="211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Вещества и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материалы (52 часа)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BBD6E7"/>
                    </a:solidFill>
                  </a:tcPr>
                </a:tc>
              </a:tr>
              <a:tr h="211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Статическое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электричество (8 часов)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BBD6E7"/>
                    </a:solidFill>
                  </a:tcPr>
                </a:tc>
              </a:tr>
              <a:tr h="7297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Магниты и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магнетизм (8 часов)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BBD6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227925"/>
              </p:ext>
            </p:extLst>
          </p:nvPr>
        </p:nvGraphicFramePr>
        <p:xfrm>
          <a:off x="4662010" y="5013176"/>
          <a:ext cx="4320479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79"/>
              </a:tblGrid>
              <a:tr h="3631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Конструирование и основы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механики (22 часа)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BBD6E7"/>
                    </a:solidFill>
                  </a:tcPr>
                </a:tc>
              </a:tr>
              <a:tr h="3631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Геометрия вокруг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нас (10 часов)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BBD6E7"/>
                    </a:solidFill>
                  </a:tcPr>
                </a:tc>
              </a:tr>
              <a:tr h="4226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Строительные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конструкции (8 часов)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BBD6E7"/>
                    </a:solidFill>
                  </a:tcPr>
                </a:tc>
              </a:tr>
              <a:tr h="3631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Объемные буквы, цифры,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объекты (7 часов)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BBD6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47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2656"/>
            <a:ext cx="4896543" cy="4949231"/>
          </a:xfrm>
          <a:prstGeom prst="rect">
            <a:avLst/>
          </a:prstGeom>
          <a:ln w="57150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43707" y="5584685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804C0"/>
                </a:solidFill>
              </a:rPr>
              <a:t>«Фруктовая батарейка»</a:t>
            </a:r>
            <a:endParaRPr lang="ru-RU" sz="2400" b="1" dirty="0">
              <a:solidFill>
                <a:srgbClr val="2804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реподователь\Downloads\фото опыты\IMG_017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8" r="18855" b="24372"/>
          <a:stretch/>
        </p:blipFill>
        <p:spPr bwMode="auto">
          <a:xfrm>
            <a:off x="1403648" y="260648"/>
            <a:ext cx="6264696" cy="5042702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5661248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804C0"/>
                </a:solidFill>
              </a:rPr>
              <a:t>Знакомство с приборами для проведения исследований</a:t>
            </a:r>
            <a:endParaRPr lang="ru-RU" sz="2400" b="1" dirty="0">
              <a:solidFill>
                <a:srgbClr val="2804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9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реподователь\Downloads\фото опыты\PHOTO-2024-02-26-08-35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4664"/>
            <a:ext cx="6480720" cy="4860540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5661248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804C0"/>
                </a:solidFill>
              </a:rPr>
              <a:t>Вода в твердом агрегатном состоянии</a:t>
            </a:r>
            <a:endParaRPr lang="ru-RU" sz="2400" b="1" dirty="0">
              <a:solidFill>
                <a:srgbClr val="2804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85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404664"/>
            <a:ext cx="6816757" cy="5112568"/>
          </a:xfrm>
          <a:prstGeom prst="rect">
            <a:avLst/>
          </a:prstGeom>
          <a:ln w="127000" cap="sq">
            <a:solidFill>
              <a:srgbClr val="6699F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5829030"/>
            <a:ext cx="486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2804C0"/>
                </a:solidFill>
              </a:rPr>
              <a:t>Путешествие капельки воды</a:t>
            </a:r>
            <a:endParaRPr lang="ru-RU" sz="2400" b="1" dirty="0">
              <a:solidFill>
                <a:srgbClr val="2804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16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LEGO-</a:t>
            </a:r>
            <a:r>
              <a:rPr lang="ru-RU" b="1" dirty="0" smtClean="0">
                <a:solidFill>
                  <a:srgbClr val="002060"/>
                </a:solidFill>
              </a:rPr>
              <a:t>КОНСТРУИРОВАНИЕ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101" name="Picture 5" descr="C:\Users\Преподователь\Downloads\фото робототехника\IMG_10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57968"/>
            <a:ext cx="3456917" cy="25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Преподователь\Downloads\фото робототехника\IMG_1215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27" y="1650155"/>
            <a:ext cx="3744416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Преподователь\Downloads\фото робототехника\IMG_106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7" r="23634"/>
          <a:stretch/>
        </p:blipFill>
        <p:spPr bwMode="auto">
          <a:xfrm>
            <a:off x="3275856" y="3573016"/>
            <a:ext cx="2580888" cy="314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0" t="6548" r="8936" b="16692"/>
          <a:stretch/>
        </p:blipFill>
        <p:spPr bwMode="auto">
          <a:xfrm>
            <a:off x="6156176" y="4868339"/>
            <a:ext cx="2602523" cy="160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93843"/>
            <a:ext cx="2631756" cy="175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2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60672" cy="1292436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</a:rPr>
              <a:t>«МУЗЕЙ ЗАНИМАТЕЛЬНЫХ НАУК «ПОЗНАНИУМ»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9" y="1597069"/>
            <a:ext cx="3057801" cy="229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353" y="1686488"/>
            <a:ext cx="3042363" cy="211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66" y="4402580"/>
            <a:ext cx="2977526" cy="2233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035" y="4195056"/>
            <a:ext cx="1970577" cy="262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03495"/>
            <a:ext cx="2952328" cy="203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035" y="1583645"/>
            <a:ext cx="1908612" cy="254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60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60672" cy="14364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Городская </a:t>
            </a:r>
            <a:r>
              <a:rPr lang="ru-RU" b="1" dirty="0" err="1" smtClean="0">
                <a:solidFill>
                  <a:srgbClr val="002060"/>
                </a:solidFill>
              </a:rPr>
              <a:t>Квест</a:t>
            </a:r>
            <a:r>
              <a:rPr lang="ru-RU" b="1" dirty="0" smtClean="0">
                <a:solidFill>
                  <a:srgbClr val="002060"/>
                </a:solidFill>
              </a:rPr>
              <a:t>-игра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«По лабиринту опытов – к науке!»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3075" name="Picture 3" descr="C:\Users\Преподователь\Downloads\file.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58" y="4463420"/>
            <a:ext cx="366814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реподователь\Downloads\IMG_04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700704"/>
            <a:ext cx="3589116" cy="26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Преподователь\AppData\Local\Temp\98847106-145a-4732-bf80-4c09c7ffe968_Attachments_rv0ab@yandex.ru_2023-05-24_15-31-53.zip.968\IMG_046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75988" y="1700704"/>
            <a:ext cx="3662183" cy="26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Преподователь\AppData\Local\Temp\905acd1e-868b-4de8-b2a8-c1cc706f0fa5_Attachments_rv0ab@yandex.ru_2023-05-24_15-31-53.zip.fa5\IMG_04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988" y="4456524"/>
            <a:ext cx="3662183" cy="232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39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СЕТЕВОЕ ВЗАИМОДЕЙСТВИЕ С МБОУ «СОШ №1»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700808"/>
            <a:ext cx="7416824" cy="1015663"/>
          </a:xfrm>
          <a:prstGeom prst="rect">
            <a:avLst/>
          </a:prstGeom>
          <a:solidFill>
            <a:srgbClr val="8FD1E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Дополнительная общеобразовательная общеразвивающая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программа реализуемая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сетевой форме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«Мои первые научные опыты»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9532" y="2852936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Цель: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развитие интеллектуально-творческого потенциала личности ребёнка путём формирования его исследовательских способностей.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2452" y="3623914"/>
            <a:ext cx="8330008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«Мастерская физических процессов и явлений»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631378"/>
              </p:ext>
            </p:extLst>
          </p:nvPr>
        </p:nvGraphicFramePr>
        <p:xfrm>
          <a:off x="539552" y="4136504"/>
          <a:ext cx="7037685" cy="2468880"/>
        </p:xfrm>
        <a:graphic>
          <a:graphicData uri="http://schemas.openxmlformats.org/drawingml/2006/table">
            <a:tbl>
              <a:tblPr/>
              <a:tblGrid>
                <a:gridCol w="703768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Вещества и материалы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Статическое электричество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Магниты и магнетизм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Конструирование и основы механики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Электрический 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Конструирование простейших измерительных приборов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3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Органы ЧУВСТВ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Зрение, слух, обоняние, осязание,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вкус.</a:t>
            </a:r>
          </a:p>
          <a:p>
            <a:pPr marL="114300" indent="0">
              <a:buNone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Практическая работа: </a:t>
            </a:r>
          </a:p>
          <a:p>
            <a:pPr marL="114300" indent="0">
              <a:buNone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1.Зрительные иллюзии</a:t>
            </a:r>
          </a:p>
          <a:p>
            <a:pPr marL="114300" indent="0">
              <a:buNone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Тайный ящик</a:t>
            </a:r>
          </a:p>
          <a:p>
            <a:pPr marL="114300" indent="0">
              <a:buNone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Спрятанные запахи</a:t>
            </a:r>
          </a:p>
          <a:p>
            <a:pPr marL="114300" indent="0">
              <a:buNone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Загадочные дорожки</a:t>
            </a:r>
          </a:p>
          <a:p>
            <a:pPr marL="114300" indent="0">
              <a:buNone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5. Определи предмет</a:t>
            </a:r>
          </a:p>
          <a:p>
            <a:pPr marL="114300" indent="0">
              <a:buNone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ru-RU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Витаминка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69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СЕТЕВОЕ ВЗАИМОДЕЙСТВИЕ С МБОУ «СОШ №1»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700808"/>
            <a:ext cx="7416824" cy="1015663"/>
          </a:xfrm>
          <a:prstGeom prst="rect">
            <a:avLst/>
          </a:prstGeom>
          <a:solidFill>
            <a:srgbClr val="8FD1E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Дополнительная общеобразовательная общеразвивающая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программа реализуемая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сетевой форме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Легоконструирование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робототехника»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532" y="2852936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Цель: </a:t>
            </a:r>
            <a:r>
              <a:rPr lang="ru-RU" sz="16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развитие научно – технического и творческого потенциала личности ребёнка, </a:t>
            </a:r>
            <a:r>
              <a:rPr lang="ru-RU" sz="16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через освоение технологии LEGO - конструирования и моделирования.</a:t>
            </a:r>
            <a:endParaRPr lang="ru-RU" sz="1600" dirty="0">
              <a:solidFill>
                <a:srgbClr val="00206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2452" y="3449745"/>
            <a:ext cx="833000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Программа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реализуется совместно с центром образования естественно-научной и технологической направленностей «Точка роста».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480390"/>
              </p:ext>
            </p:extLst>
          </p:nvPr>
        </p:nvGraphicFramePr>
        <p:xfrm>
          <a:off x="287524" y="4149080"/>
          <a:ext cx="8496944" cy="2560320"/>
        </p:xfrm>
        <a:graphic>
          <a:graphicData uri="http://schemas.openxmlformats.org/drawingml/2006/table">
            <a:tbl>
              <a:tblPr/>
              <a:tblGrid>
                <a:gridCol w="8496944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«Простые механизмы. Теоретическая механика» на основе конструктора «Технология и физика»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«Силы и движение. Прикладная механика»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«Средства измерения. Прикладная математика»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«Энергия. Использование сил природы»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«Машины с электроприводом»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«Пневматика»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Конструирование и программирование на основе 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Lego </a:t>
                      </a:r>
                      <a:r>
                        <a:rPr lang="en-US" sz="1400" b="1" dirty="0" err="1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Mindstorms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 NXT 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</a:rPr>
                        <a:t>2.0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6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2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289</TotalTime>
  <Words>379</Words>
  <Application>Microsoft Office PowerPoint</Application>
  <PresentationFormat>Экран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Аптека</vt:lpstr>
      <vt:lpstr>СЕТЕВОЕ  ВЗАИМОДЕЙСТВИЕ</vt:lpstr>
      <vt:lpstr>Презентация PowerPoint</vt:lpstr>
      <vt:lpstr>СЕТЕВОЕ ВЗАИМОДЕЙСТВИЕ С ДОУ</vt:lpstr>
      <vt:lpstr>СЕТЕВОЕ ВЗАИМОДЕЙСТВИЕ С ДОУ</vt:lpstr>
      <vt:lpstr>Презентация PowerPoint</vt:lpstr>
      <vt:lpstr>Презентация PowerPoint</vt:lpstr>
      <vt:lpstr>Презентация PowerPoint</vt:lpstr>
      <vt:lpstr>Презентация PowerPoint</vt:lpstr>
      <vt:lpstr>LEGO-КОНСТРУИРОВАНИЕ</vt:lpstr>
      <vt:lpstr>«МУЗЕЙ ЗАНИМАТЕЛЬНЫХ НАУК «ПОЗНАНИУМ» </vt:lpstr>
      <vt:lpstr>Городская Квест-игра  «По лабиринту опытов – к науке!»</vt:lpstr>
      <vt:lpstr>СЕТЕВОЕ ВЗАИМОДЕЙСТВИЕ С МБОУ «СОШ №1»</vt:lpstr>
      <vt:lpstr>Органы ЧУВСТВ</vt:lpstr>
      <vt:lpstr>СЕТЕВОЕ ВЗАИМОДЕЙСТВИЕ С МБОУ «СОШ №1»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СЕТЕВОЕ  ВЗАИМОДЕЙСТВИЕ</dc:title>
  <dc:creator>Преподователь</dc:creator>
  <cp:lastModifiedBy>Преподователь</cp:lastModifiedBy>
  <cp:revision>30</cp:revision>
  <dcterms:created xsi:type="dcterms:W3CDTF">2024-08-23T03:33:30Z</dcterms:created>
  <dcterms:modified xsi:type="dcterms:W3CDTF">2024-09-09T04:41:01Z</dcterms:modified>
</cp:coreProperties>
</file>